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0" r:id="rId2"/>
    <p:sldId id="257" r:id="rId3"/>
    <p:sldId id="275" r:id="rId4"/>
    <p:sldId id="274" r:id="rId5"/>
    <p:sldId id="260" r:id="rId6"/>
    <p:sldId id="267" r:id="rId7"/>
    <p:sldId id="259" r:id="rId8"/>
    <p:sldId id="268" r:id="rId9"/>
    <p:sldId id="263" r:id="rId10"/>
    <p:sldId id="272" r:id="rId11"/>
    <p:sldId id="264" r:id="rId12"/>
    <p:sldId id="273" r:id="rId13"/>
    <p:sldId id="265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2"/>
    <p:restoredTop sz="94719"/>
  </p:normalViewPr>
  <p:slideViewPr>
    <p:cSldViewPr snapToGrid="0" snapToObjects="1">
      <p:cViewPr varScale="1">
        <p:scale>
          <a:sx n="135" d="100"/>
          <a:sy n="135" d="100"/>
        </p:scale>
        <p:origin x="2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D5A3A-6A52-1F4E-89A3-36A52647A8B1}" type="datetimeFigureOut">
              <a:rPr lang="en-US" smtClean="0"/>
              <a:t>2/10/23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77860-345D-D24C-BCB5-F2D30CDEB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01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7860-345D-D24C-BCB5-F2D30CDEB9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0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7860-345D-D24C-BCB5-F2D30CDEB9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9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7860-345D-D24C-BCB5-F2D30CDEB9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0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38B5-B9D7-0540-BE06-83B7AEB09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95757-A594-ED41-80DA-68BA26830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E69ED-6EEE-2C46-8DD7-5B52C56D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67996-9614-554A-A444-DD26858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DE772-B245-5A41-8364-006727E9B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81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C683-27EE-D042-B18D-0587CD314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728B58-4F94-A640-980C-0A80B89B3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F5ABE-7545-924E-8368-4028F5435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BB63B-5773-9C40-9626-C1BA32E0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AE29D-2A22-8144-9843-F54C99BC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1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4E06A6-8EE4-8941-B5D4-DE3EE9DF44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87B65-BD3B-DA40-AA68-0E774C782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F185F-E04B-DB4B-B892-F82D9FD0D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284E4-D3ED-9945-9EFB-A22EB091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24C4-BF95-964E-9BCA-07E8BBDD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47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1140F-E14C-724A-9A32-4F475F2D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02A51-E4D4-0D4B-9686-3F175672A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183E5-60B4-ED4E-9972-A1F0612CF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0416A-5627-1E4F-927E-6A1BF4A93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A6FAF-2BA9-D549-942A-86585286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2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CA87-8452-384D-A72D-21C77769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92506-A5CC-824E-8E1F-9810007C4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63B03-878D-5143-92C3-16C00FED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896FB-5E12-DE4F-86AC-F512DEF2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AF72B-70F6-E446-8090-05F40DF62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5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5A52-EFD0-C941-85D6-6037938FB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2729-93D5-0347-9532-8A68EEE449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36525-3237-9D47-8A5A-0FDA4D5B4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7714B-F5D2-5D49-AD0D-D697A02DC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45913-3DC3-A44F-839B-DA878D36C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184DC-BFC9-C54E-8130-0086C3F3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7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D36E-B7E0-3649-B55C-66951869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AEA1F-AE59-9E4B-8A63-3D0979EFB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3FC5D-8032-3648-AAA5-E53ECD402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096C0C-028C-5E48-9A6A-31A7CF153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7E261-E4C4-F642-8086-14E4A1E0D5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4BEE60-B3EE-3142-8C81-4E389CEB5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916867-4BFA-ED42-969D-61E46682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B65B60-8974-EF46-A36C-675B786F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9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48B0A-B33C-104D-9200-2F206471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A300FB-FA73-1244-B4DC-785DE64B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A95A2-7D0E-5C4C-986F-C27BFF9B7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73A64-5D8E-2046-AD47-CEDBB5FA2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0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3D6BC-7E53-5946-9CDF-8382ACC2D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878FE-28EE-3C4A-80D3-AA93A064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F78D0-E1B0-F94F-8124-B2C0C93DC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49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DDEC1-3971-E642-8A49-6C3C16FE7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F5E66-9F2D-A649-9055-7E143317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BC01B-92BB-E449-8FD2-BECC575AE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686B6-9960-544E-922E-8EA577F8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30A69-F85F-8243-A6C9-AB3D603C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CC5AB-D0F1-E048-8275-4217A231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9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196B6-0CAF-C147-A092-65E2DE55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126DDA-E7A7-5B47-8654-28FE97A7A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CFF13-5033-C14F-A746-D1836911B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F227A-F148-D04D-BE76-CC3D823E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9BF14-E297-584F-AF49-F264D2F5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94B63-8A76-254E-A3E7-D8ED7FD9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92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6D388-1BCC-5B43-AC15-3ED8D8E2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83C97-5F9E-7844-BEC0-4A21A4443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D7692-7656-AA45-B5C8-744B3D6B81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9DFA2-0154-9845-80A3-39DFFFDC9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7B8E7-98C2-5A47-A0CB-0CEF6EFF0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0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F796A8-D365-FF4A-9DFE-1C28D55129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BF133-96F8-5040-80B7-60AAC3869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917" y="3576315"/>
            <a:ext cx="9144000" cy="2900518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Times" pitchFamily="2" charset="0"/>
              </a:rPr>
              <a:t>Mid-Bootcamp Project- Villarreal Club de Fútbol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A680C-1047-1B42-A8C9-2EFD53ACF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917" y="6308802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Times" pitchFamily="2" charset="0"/>
              </a:rPr>
              <a:t>Alo</a:t>
            </a:r>
            <a:r>
              <a:rPr lang="en-US" dirty="0">
                <a:solidFill>
                  <a:srgbClr val="FFFFFF"/>
                </a:solidFill>
                <a:latin typeface="Times" pitchFamily="2" charset="0"/>
              </a:rPr>
              <a:t> Askari</a:t>
            </a:r>
          </a:p>
        </p:txBody>
      </p:sp>
    </p:spTree>
    <p:extLst>
      <p:ext uri="{BB962C8B-B14F-4D97-AF65-F5344CB8AC3E}">
        <p14:creationId xmlns:p14="http://schemas.microsoft.com/office/powerpoint/2010/main" val="493208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60207-2E8E-2344-A307-C5E7015BD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Goal Difference and League Performance</a:t>
            </a:r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004456C5-2B09-E945-81C4-22048E4A6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3880" y="2156836"/>
            <a:ext cx="11344239" cy="311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29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D9828-517E-A246-800B-36A3DD84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56" y="122547"/>
            <a:ext cx="9795638" cy="14655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Goal Difference and Homegrown Players</a:t>
            </a:r>
            <a:br>
              <a:rPr lang="en-US" b="1" dirty="0">
                <a:solidFill>
                  <a:srgbClr val="FFFF00"/>
                </a:solidFill>
                <a:latin typeface="Times" pitchFamily="2" charset="0"/>
              </a:rPr>
            </a:br>
            <a:endParaRPr lang="en-US" b="1" dirty="0">
              <a:solidFill>
                <a:srgbClr val="FFFF00"/>
              </a:solidFill>
              <a:latin typeface="Times" pitchFamily="2" charset="0"/>
            </a:endParaRP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82D71EB-EF82-0D4D-9E3B-6CBE7CC98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85167"/>
            <a:ext cx="6175333" cy="308766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CBFDA44-6E19-1F42-9A2B-3E569A88A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618" y="1885167"/>
            <a:ext cx="6175333" cy="30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14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7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1E67C-BA3B-1147-B45B-1E7B4C47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Transfer Activity Over Time</a:t>
            </a:r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0BBC7411-9B67-424F-AD32-20E33FD41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0084" y="2126471"/>
            <a:ext cx="11351832" cy="311483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97735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FF819-1D69-D043-A70B-65C900A03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56" y="3176"/>
            <a:ext cx="9795638" cy="1114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Transfer Activity and Homegrown Players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2BA0EF2-05E6-2D4C-891C-A702D4599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5950"/>
            <a:ext cx="6172200" cy="3086100"/>
          </a:xfrm>
          <a:prstGeom prst="rect">
            <a:avLst/>
          </a:prstGeom>
        </p:spPr>
      </p:pic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CA861DD-3BB3-2E43-9F85-B4CE4A4DE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094475" y="1885950"/>
            <a:ext cx="61722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60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FB5B-1CAF-614F-A441-EF09C25B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E900A-C97F-EE40-BA62-4ED3A86FF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Linear Regression Model- </a:t>
            </a:r>
            <a:r>
              <a:rPr lang="en-US" dirty="0">
                <a:solidFill>
                  <a:srgbClr val="FFFF00"/>
                </a:solidFill>
                <a:latin typeface="Times" pitchFamily="2" charset="0"/>
              </a:rPr>
              <a:t>prediction score: </a:t>
            </a:r>
            <a:r>
              <a:rPr lang="en-US" b="1" dirty="0">
                <a:solidFill>
                  <a:srgbClr val="FFFF00"/>
                </a:solidFill>
                <a:effectLst/>
                <a:latin typeface="Times" pitchFamily="2" charset="0"/>
              </a:rPr>
              <a:t>0.994992063890612</a:t>
            </a:r>
            <a:endParaRPr lang="en-US" b="1" dirty="0">
              <a:solidFill>
                <a:srgbClr val="FFFF00"/>
              </a:solidFill>
              <a:latin typeface="Times" pitchFamily="2" charset="0"/>
            </a:endParaRPr>
          </a:p>
          <a:p>
            <a:r>
              <a:rPr lang="en-US" dirty="0">
                <a:solidFill>
                  <a:srgbClr val="FFFF00"/>
                </a:solidFill>
                <a:latin typeface="Times" pitchFamily="2" charset="0"/>
              </a:rPr>
              <a:t>For the Test Set-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Times" pitchFamily="2" charset="0"/>
              </a:rPr>
              <a:t>The r2 of the model is: </a:t>
            </a:r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0.995 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Times" pitchFamily="2" charset="0"/>
              </a:rPr>
              <a:t>The mean absolute error of the model is: </a:t>
            </a:r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0.375 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Times" pitchFamily="2" charset="0"/>
              </a:rPr>
              <a:t>The mean squared error of the model is: </a:t>
            </a:r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0.242 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Times" pitchFamily="2" charset="0"/>
              </a:rPr>
              <a:t>The root mean squared error of the model is: </a:t>
            </a:r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0.492</a:t>
            </a:r>
          </a:p>
          <a:p>
            <a:r>
              <a:rPr lang="en-US" dirty="0">
                <a:solidFill>
                  <a:srgbClr val="FFFF00"/>
                </a:solidFill>
                <a:latin typeface="Times" pitchFamily="2" charset="0"/>
              </a:rPr>
              <a:t>For the Train Set-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Times" pitchFamily="2" charset="0"/>
              </a:rPr>
              <a:t>The r2 of the model is: </a:t>
            </a:r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0.996 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Times" pitchFamily="2" charset="0"/>
              </a:rPr>
              <a:t>The mean absolute error of the model is: </a:t>
            </a:r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0.351 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Times" pitchFamily="2" charset="0"/>
              </a:rPr>
              <a:t>The mean squared error of the model is: </a:t>
            </a:r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0.218 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Times" pitchFamily="2" charset="0"/>
              </a:rPr>
              <a:t>The root mean squared error of the model is: </a:t>
            </a:r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0.467</a:t>
            </a:r>
          </a:p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KNN-</a:t>
            </a:r>
            <a:r>
              <a:rPr lang="en-US" b="1" dirty="0" err="1">
                <a:solidFill>
                  <a:srgbClr val="FFFF00"/>
                </a:solidFill>
                <a:latin typeface="Times" pitchFamily="2" charset="0"/>
              </a:rPr>
              <a:t>Neighbours</a:t>
            </a:r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 Test-</a:t>
            </a:r>
          </a:p>
          <a:p>
            <a:r>
              <a:rPr lang="en-US" sz="2400" b="0" i="0" dirty="0">
                <a:solidFill>
                  <a:srgbClr val="FFFF00"/>
                </a:solidFill>
                <a:effectLst/>
                <a:latin typeface="Times" pitchFamily="2" charset="0"/>
              </a:rPr>
              <a:t>The r2 of the model is: 0.921 </a:t>
            </a:r>
          </a:p>
        </p:txBody>
      </p:sp>
    </p:spTree>
    <p:extLst>
      <p:ext uri="{BB962C8B-B14F-4D97-AF65-F5344CB8AC3E}">
        <p14:creationId xmlns:p14="http://schemas.microsoft.com/office/powerpoint/2010/main" val="988932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outdoor, sport, group&#10;&#10;Description automatically generated">
            <a:extLst>
              <a:ext uri="{FF2B5EF4-FFF2-40B4-BE49-F238E27FC236}">
                <a16:creationId xmlns:a16="http://schemas.microsoft.com/office/drawing/2014/main" id="{2F5FFA5C-A51B-3B45-9374-688B4B4A8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0BE85-C29B-3C46-B7C7-3F2834B15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28" y="845145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Times" pitchFamily="2" charset="0"/>
              </a:rPr>
              <a:t>The question and the data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30E24-C570-104B-84C8-085DDCC56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294" y="532931"/>
            <a:ext cx="6739922" cy="6325069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Times" pitchFamily="2" charset="0"/>
              </a:rPr>
              <a:t>Question: How has the number of “homegrown” players changed over time and how has it impacted performance on the pitch and in the transfer market</a:t>
            </a:r>
          </a:p>
          <a:p>
            <a:r>
              <a:rPr lang="en-US" sz="2000" b="1" dirty="0">
                <a:solidFill>
                  <a:srgbClr val="FFFFFF"/>
                </a:solidFill>
                <a:latin typeface="Times" pitchFamily="2" charset="0"/>
              </a:rPr>
              <a:t>Originally various Excel files-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Times" pitchFamily="2" charset="0"/>
              </a:rPr>
              <a:t>“Df”- team data, information and individual statistics for every player to play for Villarreal since the 1995-1996 season e.g. starting appearances 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Times" pitchFamily="2" charset="0"/>
              </a:rPr>
              <a:t>“</a:t>
            </a:r>
            <a:r>
              <a:rPr lang="en-US" sz="2000" dirty="0" err="1">
                <a:solidFill>
                  <a:srgbClr val="FFFFFF"/>
                </a:solidFill>
                <a:latin typeface="Times" pitchFamily="2" charset="0"/>
              </a:rPr>
              <a:t>Df_averages</a:t>
            </a:r>
            <a:r>
              <a:rPr lang="en-US" sz="2000" dirty="0">
                <a:solidFill>
                  <a:srgbClr val="FFFFFF"/>
                </a:solidFill>
                <a:latin typeface="Times" pitchFamily="2" charset="0"/>
              </a:rPr>
              <a:t>”- team averages for each season, based on the data provided in df  e.g. average minutes played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Times" pitchFamily="2" charset="0"/>
              </a:rPr>
              <a:t>“</a:t>
            </a:r>
            <a:r>
              <a:rPr lang="en-US" sz="2000" dirty="0" err="1">
                <a:solidFill>
                  <a:srgbClr val="FFFFFF"/>
                </a:solidFill>
                <a:latin typeface="Times" pitchFamily="2" charset="0"/>
              </a:rPr>
              <a:t>Df_european_comps</a:t>
            </a:r>
            <a:r>
              <a:rPr lang="en-US" sz="2000" dirty="0">
                <a:solidFill>
                  <a:srgbClr val="FFFFFF"/>
                </a:solidFill>
                <a:latin typeface="Times" pitchFamily="2" charset="0"/>
              </a:rPr>
              <a:t>”- information and statistics for every cup competition they’ve played in they’ve gone on e.g. round of tournament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Times" pitchFamily="2" charset="0"/>
              </a:rPr>
              <a:t>“</a:t>
            </a:r>
            <a:r>
              <a:rPr lang="en-US" sz="2000" dirty="0" err="1">
                <a:solidFill>
                  <a:srgbClr val="FFFFFF"/>
                </a:solidFill>
                <a:latin typeface="Times" pitchFamily="2" charset="0"/>
              </a:rPr>
              <a:t>Df_goals</a:t>
            </a:r>
            <a:r>
              <a:rPr lang="en-US" sz="2000" dirty="0">
                <a:solidFill>
                  <a:srgbClr val="FFFFFF"/>
                </a:solidFill>
                <a:latin typeface="Times" pitchFamily="2" charset="0"/>
              </a:rPr>
              <a:t>”- statistics for goals scored and conceded (as a team) for each season, a valuable KPI e.g. goal difference (net goals)</a:t>
            </a:r>
          </a:p>
          <a:p>
            <a:r>
              <a:rPr lang="en-US" sz="2000" b="1" dirty="0">
                <a:solidFill>
                  <a:srgbClr val="FFFFFF"/>
                </a:solidFill>
                <a:latin typeface="Times" pitchFamily="2" charset="0"/>
              </a:rPr>
              <a:t>Cleaned and eventually merged the data frames together into a “</a:t>
            </a:r>
            <a:r>
              <a:rPr lang="en-US" sz="2000" b="1" dirty="0" err="1">
                <a:solidFill>
                  <a:srgbClr val="FFFFFF"/>
                </a:solidFill>
                <a:latin typeface="Times" pitchFamily="2" charset="0"/>
              </a:rPr>
              <a:t>master_df</a:t>
            </a:r>
            <a:r>
              <a:rPr lang="en-US" sz="2000" b="1" dirty="0">
                <a:solidFill>
                  <a:srgbClr val="FFFFFF"/>
                </a:solidFill>
                <a:latin typeface="Times" pitchFamily="2" charset="0"/>
              </a:rPr>
              <a:t>”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Times" pitchFamily="2" charset="0"/>
              </a:rPr>
              <a:t>Applied various functions to clean it and make it make sense </a:t>
            </a:r>
          </a:p>
          <a:p>
            <a:pPr marL="457200" lvl="1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360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CCF9-755A-1945-90DD-DA9F62A0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Population of Villarreal relative to rest of Spanish cities with a top-flight club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64ACBFD-EC2A-0248-A79C-FF038121A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8600" y="1690688"/>
            <a:ext cx="11734800" cy="5029200"/>
          </a:xfrm>
        </p:spPr>
      </p:pic>
    </p:spTree>
    <p:extLst>
      <p:ext uri="{BB962C8B-B14F-4D97-AF65-F5344CB8AC3E}">
        <p14:creationId xmlns:p14="http://schemas.microsoft.com/office/powerpoint/2010/main" val="386179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F51E-1FE0-C149-A6FF-88188E6A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Population of Villarreal relative to cities competing in 2021/2022 Champions League 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96F50003-1526-4446-AA4D-37EEF700A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291" y="1690688"/>
            <a:ext cx="11729417" cy="5026893"/>
          </a:xfrm>
        </p:spPr>
      </p:pic>
    </p:spTree>
    <p:extLst>
      <p:ext uri="{BB962C8B-B14F-4D97-AF65-F5344CB8AC3E}">
        <p14:creationId xmlns:p14="http://schemas.microsoft.com/office/powerpoint/2010/main" val="3123214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C91F84-6F96-436D-9107-A5B849C7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A8E80-356E-EB42-BB07-916EA5DB4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909" y="527055"/>
            <a:ext cx="4063192" cy="62835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5200" dirty="0"/>
            </a:br>
            <a:endParaRPr lang="en-US" sz="5200" dirty="0"/>
          </a:p>
        </p:txBody>
      </p:sp>
      <p:pic>
        <p:nvPicPr>
          <p:cNvPr id="6" name="Picture 5" descr="Timeline&#10;&#10;Description automatically generated with low confidence">
            <a:extLst>
              <a:ext uri="{FF2B5EF4-FFF2-40B4-BE49-F238E27FC236}">
                <a16:creationId xmlns:a16="http://schemas.microsoft.com/office/drawing/2014/main" id="{DC29A60C-878B-DD46-916D-0FDC21439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930" y="1502228"/>
            <a:ext cx="9737772" cy="2677886"/>
          </a:xfrm>
          <a:prstGeom prst="rect">
            <a:avLst/>
          </a:prstGeom>
        </p:spPr>
      </p:pic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80B082AD-97DD-D44C-8641-0F9B28A1D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83930" y="4180114"/>
            <a:ext cx="9737772" cy="267788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6271D24-B2A3-A54D-A313-EE8E897C138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100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League Performance (1995-2022)</a:t>
            </a:r>
          </a:p>
        </p:txBody>
      </p:sp>
    </p:spTree>
    <p:extLst>
      <p:ext uri="{BB962C8B-B14F-4D97-AF65-F5344CB8AC3E}">
        <p14:creationId xmlns:p14="http://schemas.microsoft.com/office/powerpoint/2010/main" val="2290450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78E92-C0AD-5C43-96E1-DF7777B6B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0420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League Performance- By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5C9F7-E86F-6346-9720-8304529B1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7102D175-44FF-D64B-A9C1-0F7B84F09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421" y="4178440"/>
            <a:ext cx="9787158" cy="2679560"/>
          </a:xfrm>
          <a:prstGeom prst="rect">
            <a:avLst/>
          </a:prstGeom>
        </p:spPr>
      </p:pic>
      <p:pic>
        <p:nvPicPr>
          <p:cNvPr id="5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14813465-A553-6548-8842-612F56938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21" y="1554475"/>
            <a:ext cx="9787158" cy="267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29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2752ED9C-6536-7144-8115-A4893D5A6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8035" y="1528608"/>
            <a:ext cx="10535765" cy="5329392"/>
          </a:xfr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36CD288-FAE2-5741-A8E5-0BC03679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8188"/>
            <a:ext cx="10515600" cy="1100420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Homegrown Players</a:t>
            </a:r>
          </a:p>
        </p:txBody>
      </p:sp>
    </p:spTree>
    <p:extLst>
      <p:ext uri="{BB962C8B-B14F-4D97-AF65-F5344CB8AC3E}">
        <p14:creationId xmlns:p14="http://schemas.microsoft.com/office/powerpoint/2010/main" val="171400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BE0F-70FB-6047-8B26-595BE1481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8705CC3B-CE66-EF49-857D-6083E68CD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6204" y="1190701"/>
            <a:ext cx="10079592" cy="503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4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D7E1-EA33-A84E-AA9C-03084C45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0932966-51FC-EF40-BC63-ABB44E23B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5483" y="1114816"/>
            <a:ext cx="10070155" cy="5035078"/>
          </a:xfrm>
        </p:spPr>
      </p:pic>
    </p:spTree>
    <p:extLst>
      <p:ext uri="{BB962C8B-B14F-4D97-AF65-F5344CB8AC3E}">
        <p14:creationId xmlns:p14="http://schemas.microsoft.com/office/powerpoint/2010/main" val="591589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347</Words>
  <Application>Microsoft Macintosh PowerPoint</Application>
  <PresentationFormat>Widescreen</PresentationFormat>
  <Paragraphs>38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</vt:lpstr>
      <vt:lpstr>Office Theme</vt:lpstr>
      <vt:lpstr>Mid-Bootcamp Project- Villarreal Club de Fútbol</vt:lpstr>
      <vt:lpstr>The question and the data</vt:lpstr>
      <vt:lpstr>Population of Villarreal relative to rest of Spanish cities with a top-flight club</vt:lpstr>
      <vt:lpstr>Population of Villarreal relative to cities competing in 2021/2022 Champions League </vt:lpstr>
      <vt:lpstr> </vt:lpstr>
      <vt:lpstr>League Performance- By Division</vt:lpstr>
      <vt:lpstr>Homegrown Players</vt:lpstr>
      <vt:lpstr>PowerPoint Presentation</vt:lpstr>
      <vt:lpstr>PowerPoint Presentation</vt:lpstr>
      <vt:lpstr>Goal Difference and League Performance</vt:lpstr>
      <vt:lpstr>Goal Difference and Homegrown Players </vt:lpstr>
      <vt:lpstr>Transfer Activity Over Time</vt:lpstr>
      <vt:lpstr>Transfer Activity and Homegrown Players</vt:lpstr>
      <vt:lpstr>Model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Mid-Bootcamp Project: Exploratory Data Analysis, Villarreal Club de Futbol</dc:title>
  <dc:creator>Alexander Askari</dc:creator>
  <cp:lastModifiedBy>Alexander Askari</cp:lastModifiedBy>
  <cp:revision>8</cp:revision>
  <dcterms:created xsi:type="dcterms:W3CDTF">2023-02-09T11:52:35Z</dcterms:created>
  <dcterms:modified xsi:type="dcterms:W3CDTF">2023-02-10T11:31:22Z</dcterms:modified>
</cp:coreProperties>
</file>